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Helvetica Neue"/>
      <p:regular r:id="rId11"/>
      <p:bold r:id="rId12"/>
      <p:italic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HelveticaNeue-regular.fntdata"/><Relationship Id="rId10" Type="http://schemas.openxmlformats.org/officeDocument/2006/relationships/slide" Target="slides/slide6.xml"/><Relationship Id="rId13" Type="http://schemas.openxmlformats.org/officeDocument/2006/relationships/font" Target="fonts/HelveticaNeue-italic.fntdata"/><Relationship Id="rId12" Type="http://schemas.openxmlformats.org/officeDocument/2006/relationships/font" Target="fonts/HelveticaNeue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4" Type="http://schemas.openxmlformats.org/officeDocument/2006/relationships/font" Target="fonts/HelveticaNeue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5.png"/><Relationship Id="rId4" Type="http://schemas.openxmlformats.org/officeDocument/2006/relationships/image" Target="../media/image04.png"/><Relationship Id="rId5" Type="http://schemas.openxmlformats.org/officeDocument/2006/relationships/image" Target="../media/image02.png"/><Relationship Id="rId6" Type="http://schemas.openxmlformats.org/officeDocument/2006/relationships/image" Target="../media/image0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Interview Simulator</a:t>
            </a:r>
          </a:p>
        </p:txBody>
      </p:sp>
      <p:sp>
        <p:nvSpPr>
          <p:cNvPr id="55" name="Shape 5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Markiyan Varhola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Proposal</a:t>
            </a:r>
          </a:p>
        </p:txBody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200000"/>
              </a:lnSpc>
              <a:spcBef>
                <a:spcPts val="0"/>
              </a:spcBef>
              <a:buAutoNum type="arabicPeriod"/>
            </a:pPr>
            <a:r>
              <a:rPr lang="en"/>
              <a:t>Interviews are stressful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  <a:buAutoNum type="arabicPeriod"/>
            </a:pPr>
            <a:r>
              <a:rPr lang="en"/>
              <a:t>Difficult to practice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  <a:buAutoNum type="arabicPeriod"/>
            </a:pPr>
            <a:r>
              <a:rPr lang="en"/>
              <a:t>Are usually </a:t>
            </a:r>
            <a:r>
              <a:rPr b="1" lang="en"/>
              <a:t>important</a:t>
            </a:r>
          </a:p>
          <a:p>
            <a:pPr indent="-228600" lvl="0" marL="457200" rtl="0">
              <a:lnSpc>
                <a:spcPct val="200000"/>
              </a:lnSpc>
              <a:spcBef>
                <a:spcPts val="0"/>
              </a:spcBef>
              <a:buAutoNum type="arabicPeriod"/>
            </a:pPr>
            <a:r>
              <a:rPr lang="en"/>
              <a:t>Encountered often</a:t>
            </a:r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7673" y="2223250"/>
            <a:ext cx="5196325" cy="292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Scenarios</a:t>
            </a:r>
          </a:p>
        </p:txBody>
      </p:sp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3524" y="1020825"/>
            <a:ext cx="3140774" cy="2047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Shape 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3975" y="1017735"/>
            <a:ext cx="3078325" cy="2053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73525" y="3244545"/>
            <a:ext cx="3140764" cy="1767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53975" y="3243000"/>
            <a:ext cx="3078325" cy="176772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/>
        </p:nvSpPr>
        <p:spPr>
          <a:xfrm>
            <a:off x="311700" y="1020825"/>
            <a:ext cx="1958700" cy="3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Job Interview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Date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Terrorist Interrogation</a:t>
            </a:r>
          </a:p>
          <a:p>
            <a:pPr lvl="0" rtl="0">
              <a:lnSpc>
                <a:spcPct val="200000"/>
              </a:lnSpc>
              <a:spcBef>
                <a:spcPts val="0"/>
              </a:spcBef>
              <a:buNone/>
            </a:pPr>
            <a:r>
              <a:rPr lang="en"/>
              <a:t>Public Address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Requirements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lnSpc>
                <a:spcPct val="200000"/>
              </a:lnSpc>
              <a:spcBef>
                <a:spcPts val="0"/>
              </a:spcBef>
              <a:buAutoNum type="arabicPeriod"/>
            </a:pPr>
            <a:r>
              <a:rPr lang="en"/>
              <a:t>VR Headset</a:t>
            </a:r>
          </a:p>
          <a:p>
            <a:pPr indent="-228600" lvl="0" marL="457200">
              <a:lnSpc>
                <a:spcPct val="200000"/>
              </a:lnSpc>
              <a:spcBef>
                <a:spcPts val="0"/>
              </a:spcBef>
              <a:buAutoNum type="arabicPeriod"/>
            </a:pPr>
            <a:r>
              <a:rPr lang="en"/>
              <a:t>Microphone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037979" y="1727100"/>
            <a:ext cx="5106032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Purpose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311700" y="1152475"/>
            <a:ext cx="29928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Preparing for interviews without leaving your </a:t>
            </a: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home</a:t>
            </a:r>
            <a:r>
              <a:rPr lang="en"/>
              <a:t>!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4500" y="651975"/>
            <a:ext cx="5527800" cy="414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xit" presetID="2" presetSubtype="1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mph" presetID="8" presetSubtype="0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dur="1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0"/>
                            </p:stCondLst>
                            <p:childTnLst>
                              <p:par>
                                <p:cTn fill="hold" nodeType="after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6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</a:pPr>
            <a:r>
              <a:rPr lang="en" sz="2400"/>
              <a:t>Virtual Reality Interview Simulation 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Multiple scenarios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Selectable difficulty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Tutorials for successful interviews</a:t>
            </a:r>
          </a:p>
          <a:p>
            <a:pPr indent="-342900" lvl="1" marL="914400" rtl="0">
              <a:spcBef>
                <a:spcPts val="0"/>
              </a:spcBef>
              <a:buSzPct val="100000"/>
            </a:pPr>
            <a:r>
              <a:rPr lang="en" sz="1800"/>
              <a:t>Scoring system:</a:t>
            </a:r>
          </a:p>
          <a:p>
            <a:pPr indent="-342900" lvl="2" marL="1371600" rtl="0">
              <a:spcBef>
                <a:spcPts val="0"/>
              </a:spcBef>
              <a:buSzPct val="100000"/>
            </a:pPr>
            <a:r>
              <a:rPr lang="en" sz="1800"/>
              <a:t>Check </a:t>
            </a:r>
            <a:r>
              <a:rPr b="1" lang="en" sz="1800"/>
              <a:t>voice strength</a:t>
            </a:r>
            <a:r>
              <a:rPr lang="en" sz="1800"/>
              <a:t> and</a:t>
            </a:r>
            <a:r>
              <a:rPr b="1" lang="en" sz="1800"/>
              <a:t> fluctuations</a:t>
            </a:r>
            <a:r>
              <a:rPr lang="en" sz="1800"/>
              <a:t> when </a:t>
            </a:r>
            <a:r>
              <a:rPr b="1" lang="en" sz="1800"/>
              <a:t>speaking</a:t>
            </a:r>
          </a:p>
          <a:p>
            <a:pPr indent="-342900" lvl="2" marL="1371600" rtl="0">
              <a:spcBef>
                <a:spcPts val="0"/>
              </a:spcBef>
              <a:buSzPct val="100000"/>
            </a:pPr>
            <a:r>
              <a:rPr lang="en" sz="1800"/>
              <a:t>Check </a:t>
            </a:r>
            <a:r>
              <a:rPr b="1" lang="en" sz="1800"/>
              <a:t>eye contact</a:t>
            </a:r>
          </a:p>
          <a:p>
            <a:pPr indent="-342900" lvl="2" marL="1371600" rtl="0">
              <a:spcBef>
                <a:spcPts val="0"/>
              </a:spcBef>
              <a:buSzPct val="100000"/>
            </a:pPr>
            <a:r>
              <a:rPr lang="en" sz="1800"/>
              <a:t>Multiple-choice tests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